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6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D977C-E11C-0240-8AEC-3BFA28DEA5A9}" type="datetimeFigureOut">
              <a:rPr lang="en-FR" smtClean="0"/>
              <a:t>06/12/2024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0950D-4FC5-4342-9B6D-1A9076B749C4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4485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950D-4FC5-4342-9B6D-1A9076B749C4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632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950D-4FC5-4342-9B6D-1A9076B749C4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153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950D-4FC5-4342-9B6D-1A9076B749C4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4863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0950D-4FC5-4342-9B6D-1A9076B749C4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9907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2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7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0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2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3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1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6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871A5E1C-60BF-BACA-90EE-2972490FB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8" r="10546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B2EA2-50F9-3B45-AA8D-3CFA53A18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502489"/>
            <a:ext cx="3314700" cy="185302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FR" sz="3200"/>
              <a:t>Synthèse de Texture par automate cellulaire</a:t>
            </a:r>
            <a:endParaRPr lang="fr-FR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C62D2-BC36-DB00-C3EE-D2FE244B9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0054" y="2502489"/>
            <a:ext cx="2731846" cy="1853023"/>
          </a:xfrm>
        </p:spPr>
        <p:txBody>
          <a:bodyPr anchor="ctr">
            <a:normAutofit/>
          </a:bodyPr>
          <a:lstStyle/>
          <a:p>
            <a:r>
              <a:rPr lang="en-FR" sz="1600"/>
              <a:t>ROMAIN PLANCHON</a:t>
            </a:r>
          </a:p>
          <a:p>
            <a:r>
              <a:rPr lang="en-FR" sz="1600"/>
              <a:t>KIlian BerliVET</a:t>
            </a:r>
          </a:p>
          <a:p>
            <a:r>
              <a:rPr lang="en-FR" sz="1600"/>
              <a:t>MARTIN DE BATS</a:t>
            </a:r>
          </a:p>
          <a:p>
            <a:r>
              <a:rPr lang="en-FR" sz="1600"/>
              <a:t>LUCAS POTTIER</a:t>
            </a:r>
          </a:p>
        </p:txBody>
      </p:sp>
    </p:spTree>
    <p:extLst>
      <p:ext uri="{BB962C8B-B14F-4D97-AF65-F5344CB8AC3E}">
        <p14:creationId xmlns:p14="http://schemas.microsoft.com/office/powerpoint/2010/main" val="132802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marble with brown and aqua colours">
            <a:extLst>
              <a:ext uri="{FF2B5EF4-FFF2-40B4-BE49-F238E27FC236}">
                <a16:creationId xmlns:a16="http://schemas.microsoft.com/office/drawing/2014/main" id="{BEAFD35B-B970-313A-803D-8AF8539B7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0" r="-1" b="14749"/>
          <a:stretch/>
        </p:blipFill>
        <p:spPr>
          <a:xfrm>
            <a:off x="1008712" y="342905"/>
            <a:ext cx="10593727" cy="617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D1416-7B68-BBD8-591C-966E7C510218}"/>
              </a:ext>
            </a:extLst>
          </p:cNvPr>
          <p:cNvSpPr txBox="1"/>
          <p:nvPr/>
        </p:nvSpPr>
        <p:spPr>
          <a:xfrm>
            <a:off x="4486842" y="869492"/>
            <a:ext cx="39165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b="1"/>
              <a:t>IV. PROJETS D'AMELIORATION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440C-7C26-23A0-18D7-049C817F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1721238"/>
            <a:ext cx="8915402" cy="3199776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fr-FR" dirty="0">
                <a:ea typeface="+mn-lt"/>
                <a:cs typeface="+mn-lt"/>
              </a:rPr>
              <a:t>Transfert de style : Entraîner notre réseau avec plusieurs images afin de réaliser du transfert de style sur n'importe quelle image.</a:t>
            </a:r>
            <a:endParaRPr lang="fr-FR"/>
          </a:p>
          <a:p>
            <a:r>
              <a:rPr lang="fr-FR" dirty="0">
                <a:ea typeface="+mn-lt"/>
                <a:cs typeface="+mn-lt"/>
              </a:rPr>
              <a:t>Diminuer le nombre de paramètres du modèle.</a:t>
            </a:r>
          </a:p>
          <a:p>
            <a:r>
              <a:rPr lang="fr-FR" dirty="0"/>
              <a:t>Kernels dilatés pour capturer des textures larges (exemple slide suivante)</a:t>
            </a:r>
          </a:p>
          <a:p>
            <a:r>
              <a:rPr lang="fr-FR" dirty="0"/>
              <a:t>Floutage pour l'attache aux données</a:t>
            </a:r>
          </a:p>
          <a:p>
            <a:r>
              <a:rPr lang="fr-FR" dirty="0"/>
              <a:t>Modifier la </a:t>
            </a:r>
            <a:r>
              <a:rPr lang="fr-FR" dirty="0" err="1"/>
              <a:t>Loss</a:t>
            </a:r>
            <a:r>
              <a:rPr lang="fr-FR" dirty="0"/>
              <a:t> avec par ex TF, couleurs…</a:t>
            </a:r>
          </a:p>
          <a:p>
            <a:r>
              <a:rPr lang="fr-FR" dirty="0"/>
              <a:t>Améliorer le code pour sauvegarder les poids et les images systématiquement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05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D03-5860-B8F9-12CA-D53DED3A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1F91E981-7D0B-DAD3-9D39-26516A74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0" r="-1" b="14749"/>
          <a:stretch/>
        </p:blipFill>
        <p:spPr>
          <a:xfrm>
            <a:off x="533129" y="459283"/>
            <a:ext cx="10593727" cy="6172190"/>
          </a:xfrm>
          <a:prstGeom prst="rect">
            <a:avLst/>
          </a:prstGeom>
        </p:spPr>
      </p:pic>
      <p:pic>
        <p:nvPicPr>
          <p:cNvPr id="7" name="Content Placeholder 6" descr="A pattern of red and white stars&#10;&#10;Description automatically generated">
            <a:extLst>
              <a:ext uri="{FF2B5EF4-FFF2-40B4-BE49-F238E27FC236}">
                <a16:creationId xmlns:a16="http://schemas.microsoft.com/office/drawing/2014/main" id="{87C6A3E0-C6B8-CF92-666F-91B13052D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144" y="2057400"/>
            <a:ext cx="3145434" cy="31283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8F579-E9F2-CD5A-C291-D1ADF1D7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47" y="2112272"/>
            <a:ext cx="3145434" cy="3043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8F224-1210-9625-0469-8AB47AEC5863}"/>
              </a:ext>
            </a:extLst>
          </p:cNvPr>
          <p:cNvSpPr txBox="1"/>
          <p:nvPr/>
        </p:nvSpPr>
        <p:spPr>
          <a:xfrm>
            <a:off x="3871700" y="889010"/>
            <a:ext cx="391658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b="1"/>
              <a:t>IV. PROBLÈME DE COHÉRENCE GLOBAL / KERNELS DILATÉS</a:t>
            </a:r>
            <a:endParaRPr lang="fr-F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E405B0D-D766-51C6-87B3-7A5132DC7EE6}"/>
              </a:ext>
            </a:extLst>
          </p:cNvPr>
          <p:cNvSpPr/>
          <p:nvPr/>
        </p:nvSpPr>
        <p:spPr>
          <a:xfrm>
            <a:off x="4832662" y="3212869"/>
            <a:ext cx="1745673" cy="6650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3769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DD060-3729-8D2F-AA8C-37F2345B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FR"/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DB84-2936-69C1-CE07-5EEAF618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771" y="2152962"/>
            <a:ext cx="3532058" cy="2552075"/>
          </a:xfrm>
        </p:spPr>
        <p:txBody>
          <a:bodyPr>
            <a:normAutofit fontScale="92500" lnSpcReduction="10000"/>
          </a:bodyPr>
          <a:lstStyle/>
          <a:p>
            <a:pPr marL="400050" indent="-400050">
              <a:buAutoNum type="romanUcPeriod"/>
            </a:pPr>
            <a:r>
              <a:rPr lang="en-FR"/>
              <a:t>ARCHITECTURE DU RÉSEAU + TRAINNING</a:t>
            </a:r>
          </a:p>
          <a:p>
            <a:pPr marL="400050" indent="-400050">
              <a:buAutoNum type="romanUcPeriod"/>
            </a:pPr>
            <a:r>
              <a:rPr lang="en-FR"/>
              <a:t>PROBLÈMES RENCONTRÉS DANS L’IMPLÉMENTATION DU RÉSEAU AVEC PYTORCH</a:t>
            </a:r>
          </a:p>
          <a:p>
            <a:pPr marL="400050" indent="-400050">
              <a:buAutoNum type="romanUcPeriod"/>
            </a:pPr>
            <a:r>
              <a:rPr lang="en-FR"/>
              <a:t>TRANSFERT DE STYLE</a:t>
            </a:r>
          </a:p>
          <a:p>
            <a:pPr marL="400050" indent="-400050">
              <a:buAutoNum type="romanUcPeriod"/>
            </a:pPr>
            <a:r>
              <a:rPr lang="en-FR"/>
              <a:t>PROJETS D’AMÉLIORATION</a:t>
            </a:r>
          </a:p>
          <a:p>
            <a:pPr marL="0" indent="0">
              <a:buNone/>
            </a:pPr>
            <a:endParaRPr lang="en-FR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71EB8880-D173-F899-154B-9C7529CB8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540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8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D3189-646A-4F2D-8AF6-2CCF34A3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6EDA71A2-BD2B-E214-374D-E8F6E0DF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90" r="-1" b="14749"/>
          <a:stretch/>
        </p:blipFill>
        <p:spPr>
          <a:xfrm>
            <a:off x="798172" y="10"/>
            <a:ext cx="10593727" cy="617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82F88-4912-D223-24F0-28E980A1B859}"/>
              </a:ext>
            </a:extLst>
          </p:cNvPr>
          <p:cNvSpPr txBox="1"/>
          <p:nvPr/>
        </p:nvSpPr>
        <p:spPr>
          <a:xfrm>
            <a:off x="4511204" y="428901"/>
            <a:ext cx="351654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FR" b="1"/>
              <a:t>I. ARCHITECTURE DU RÉSEAU </a:t>
            </a:r>
          </a:p>
        </p:txBody>
      </p:sp>
      <p:pic>
        <p:nvPicPr>
          <p:cNvPr id="17" name="Picture 16" descr="A white square with black ovals&#10;&#10;Description automatically generated">
            <a:extLst>
              <a:ext uri="{FF2B5EF4-FFF2-40B4-BE49-F238E27FC236}">
                <a16:creationId xmlns:a16="http://schemas.microsoft.com/office/drawing/2014/main" id="{2E105720-C3BF-34FA-10AE-45401510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27" y="1834154"/>
            <a:ext cx="10144415" cy="250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D3189-646A-4F2D-8AF6-2CCF34A33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4BCE3E47-166A-35CE-551F-50F5564CC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90" r="-1" b="14749"/>
          <a:stretch/>
        </p:blipFill>
        <p:spPr>
          <a:xfrm>
            <a:off x="799136" y="342905"/>
            <a:ext cx="10593727" cy="6172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ACD28-5416-53A8-826B-2AD989B16884}"/>
              </a:ext>
            </a:extLst>
          </p:cNvPr>
          <p:cNvSpPr txBox="1"/>
          <p:nvPr/>
        </p:nvSpPr>
        <p:spPr>
          <a:xfrm>
            <a:off x="4186957" y="658417"/>
            <a:ext cx="43685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FR" b="1"/>
              <a:t>I. FONCTIONNEMENT DU TRAINNING</a:t>
            </a:r>
          </a:p>
        </p:txBody>
      </p:sp>
      <p:pic>
        <p:nvPicPr>
          <p:cNvPr id="12" name="Picture 11" descr="A diagram of a cell smart phone&#10;&#10;Description automatically generated">
            <a:extLst>
              <a:ext uri="{FF2B5EF4-FFF2-40B4-BE49-F238E27FC236}">
                <a16:creationId xmlns:a16="http://schemas.microsoft.com/office/drawing/2014/main" id="{5BD69476-B6E1-8942-FD26-351D9D1E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49" y="1110763"/>
            <a:ext cx="7772400" cy="515621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B16E2CC-61A6-7327-73DA-9B17DDDA395D}"/>
              </a:ext>
            </a:extLst>
          </p:cNvPr>
          <p:cNvSpPr txBox="1"/>
          <p:nvPr/>
        </p:nvSpPr>
        <p:spPr>
          <a:xfrm>
            <a:off x="9007652" y="2002871"/>
            <a:ext cx="2235807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Paramètres du training</a:t>
            </a:r>
          </a:p>
          <a:p>
            <a:pPr marL="285750" indent="-285750">
              <a:buFont typeface="Arial"/>
              <a:buChar char="•"/>
            </a:pPr>
            <a:r>
              <a:rPr lang="fr-FR" sz="1400" err="1"/>
              <a:t>Steps</a:t>
            </a:r>
            <a:endParaRPr lang="fr-FR" sz="1400"/>
          </a:p>
          <a:p>
            <a:pPr marL="285750" indent="-285750">
              <a:buFont typeface="Arial"/>
              <a:buChar char="•"/>
            </a:pPr>
            <a:r>
              <a:rPr lang="fr-FR" sz="1400"/>
              <a:t>Itérations</a:t>
            </a:r>
          </a:p>
          <a:p>
            <a:pPr marL="285750" indent="-285750" algn="just">
              <a:buFont typeface="Arial"/>
              <a:buChar char="•"/>
            </a:pPr>
            <a:r>
              <a:rPr lang="fr-FR" sz="1400"/>
              <a:t>Pool size</a:t>
            </a:r>
          </a:p>
          <a:p>
            <a:pPr marL="285750" indent="-285750">
              <a:buFont typeface="Arial"/>
              <a:buChar char="•"/>
            </a:pPr>
            <a:r>
              <a:rPr lang="fr-FR" sz="1400" err="1"/>
              <a:t>Loss</a:t>
            </a:r>
            <a:r>
              <a:rPr lang="fr-FR" sz="1400"/>
              <a:t> </a:t>
            </a:r>
            <a:r>
              <a:rPr lang="fr-FR" sz="1400" err="1"/>
              <a:t>ponderations</a:t>
            </a:r>
            <a:endParaRPr lang="fr-FR" sz="1400"/>
          </a:p>
          <a:p>
            <a:pPr marL="285750" indent="-285750">
              <a:buFont typeface="Arial"/>
              <a:buChar char="•"/>
            </a:pPr>
            <a:r>
              <a:rPr lang="fr-FR" sz="1400"/>
              <a:t>Bach size</a:t>
            </a:r>
          </a:p>
          <a:p>
            <a:pPr marL="285750" indent="-285750">
              <a:buFont typeface="Arial"/>
              <a:buChar char="•"/>
            </a:pPr>
            <a:r>
              <a:rPr lang="fr-FR" sz="1400"/>
              <a:t>Learning rate</a:t>
            </a:r>
          </a:p>
          <a:p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230402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9AA7-5CF9-3E23-0941-F4AB2E82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440C-7C26-23A0-18D7-049C817F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14343579-F884-EEC8-8A7E-857F0293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0" r="-1" b="14749"/>
          <a:stretch/>
        </p:blipFill>
        <p:spPr>
          <a:xfrm>
            <a:off x="805447" y="342905"/>
            <a:ext cx="10593727" cy="617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D1416-7B68-BBD8-591C-966E7C510218}"/>
              </a:ext>
            </a:extLst>
          </p:cNvPr>
          <p:cNvSpPr txBox="1"/>
          <p:nvPr/>
        </p:nvSpPr>
        <p:spPr>
          <a:xfrm>
            <a:off x="2573383" y="685800"/>
            <a:ext cx="766789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b="1"/>
              <a:t>II. PROBLÈMES RENCONTRÉS LORS DE L ‘ IMPLEMENTATION DU RESEAU AVEC PYTORCH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CF424-C37B-022B-B1A0-1F0D0F305347}"/>
              </a:ext>
            </a:extLst>
          </p:cNvPr>
          <p:cNvSpPr txBox="1"/>
          <p:nvPr/>
        </p:nvSpPr>
        <p:spPr>
          <a:xfrm>
            <a:off x="1915887" y="2782669"/>
            <a:ext cx="27083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/>
              <a:t>ESPACE DES IMAGES ET RENORMALISATION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65947-4DA8-74F2-2FD2-2B1F9D273756}"/>
              </a:ext>
            </a:extLst>
          </p:cNvPr>
          <p:cNvSpPr txBox="1"/>
          <p:nvPr/>
        </p:nvSpPr>
        <p:spPr>
          <a:xfrm>
            <a:off x="5053148" y="2769887"/>
            <a:ext cx="27083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/>
              <a:t>OPTIMISATION ET MEMORY LEAK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7AC4D-77C0-56C6-B3D6-E1A36429AD4A}"/>
              </a:ext>
            </a:extLst>
          </p:cNvPr>
          <p:cNvSpPr txBox="1"/>
          <p:nvPr/>
        </p:nvSpPr>
        <p:spPr>
          <a:xfrm>
            <a:off x="7969979" y="2769886"/>
            <a:ext cx="27083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/>
              <a:t>DIVERGENCE DES VALEURS DE SORTIES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E24BD-00BB-A2A4-70CE-BF3F058122B6}"/>
              </a:ext>
            </a:extLst>
          </p:cNvPr>
          <p:cNvSpPr txBox="1"/>
          <p:nvPr/>
        </p:nvSpPr>
        <p:spPr>
          <a:xfrm>
            <a:off x="5053148" y="4293886"/>
            <a:ext cx="270836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/>
              <a:t>IMPLÉMENTATION PREMIÈRE CONVOLUTION AVEC PYTORCH</a:t>
            </a:r>
          </a:p>
        </p:txBody>
      </p:sp>
    </p:spTree>
    <p:extLst>
      <p:ext uri="{BB962C8B-B14F-4D97-AF65-F5344CB8AC3E}">
        <p14:creationId xmlns:p14="http://schemas.microsoft.com/office/powerpoint/2010/main" val="255714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marble with brown and aqua colours">
            <a:extLst>
              <a:ext uri="{FF2B5EF4-FFF2-40B4-BE49-F238E27FC236}">
                <a16:creationId xmlns:a16="http://schemas.microsoft.com/office/drawing/2014/main" id="{8A008614-B43C-E92C-CE2A-EF378A108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0" r="-1" b="14749"/>
          <a:stretch/>
        </p:blipFill>
        <p:spPr>
          <a:xfrm>
            <a:off x="799136" y="342905"/>
            <a:ext cx="10593727" cy="617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D1416-7B68-BBD8-591C-966E7C510218}"/>
              </a:ext>
            </a:extLst>
          </p:cNvPr>
          <p:cNvSpPr txBox="1"/>
          <p:nvPr/>
        </p:nvSpPr>
        <p:spPr>
          <a:xfrm>
            <a:off x="2573383" y="685800"/>
            <a:ext cx="766789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ESPACE DES IMAGES ET RENORMALISATION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440C-7C26-23A0-18D7-049C817FBB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Renormalisation des images selon qu'elles soient sur [0,1] ou [0,255]</a:t>
            </a:r>
          </a:p>
          <a:p>
            <a:r>
              <a:rPr lang="fr-FR"/>
              <a:t>Recentrer les images pour </a:t>
            </a:r>
            <a:r>
              <a:rPr lang="fr-FR" err="1"/>
              <a:t>imageNet</a:t>
            </a:r>
            <a:r>
              <a:rPr lang="fr-FR"/>
              <a:t> centrer autour de 0 en soustrayant [0.485, 0.456, 0.406]  (RGB)</a:t>
            </a:r>
          </a:p>
          <a:p>
            <a:r>
              <a:rPr lang="fr-FR"/>
              <a:t>Diviser par l'écart type [0.229,0.224,0.225] (RBG) pour donner des données centrées réduite à VGG</a:t>
            </a:r>
          </a:p>
          <a:p>
            <a:endParaRPr lang="fr-FR"/>
          </a:p>
          <a:p>
            <a:r>
              <a:rPr lang="fr-FR"/>
              <a:t>Déroulé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Image de départ [0,1]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Image centrée [-1,1]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r-FR"/>
              <a:t>Image réduite ~[-4,4] (centrée réduite)</a:t>
            </a:r>
          </a:p>
        </p:txBody>
      </p:sp>
    </p:spTree>
    <p:extLst>
      <p:ext uri="{BB962C8B-B14F-4D97-AF65-F5344CB8AC3E}">
        <p14:creationId xmlns:p14="http://schemas.microsoft.com/office/powerpoint/2010/main" val="41915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A3ED-A86E-0AB4-0D96-3A3F6EB3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RESULTAT</a:t>
            </a:r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C65F2233-5A8B-00CF-C433-08D8C9EFA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90" r="-1" b="14749"/>
          <a:stretch/>
        </p:blipFill>
        <p:spPr>
          <a:xfrm>
            <a:off x="976314" y="511092"/>
            <a:ext cx="10021524" cy="5835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FF0F5-8E8A-92EA-BE53-74BC8637E561}"/>
              </a:ext>
            </a:extLst>
          </p:cNvPr>
          <p:cNvSpPr txBox="1"/>
          <p:nvPr/>
        </p:nvSpPr>
        <p:spPr>
          <a:xfrm>
            <a:off x="2388259" y="894806"/>
            <a:ext cx="766789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b="1"/>
              <a:t>III. RESULTAT</a:t>
            </a:r>
          </a:p>
        </p:txBody>
      </p:sp>
      <p:pic>
        <p:nvPicPr>
          <p:cNvPr id="6" name="Picture 5" descr="A close-up of a metal fence&#10;&#10;Description automatically generated">
            <a:extLst>
              <a:ext uri="{FF2B5EF4-FFF2-40B4-BE49-F238E27FC236}">
                <a16:creationId xmlns:a16="http://schemas.microsoft.com/office/drawing/2014/main" id="{A152210C-333A-C20D-CBF9-FC99D042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92" y="1956271"/>
            <a:ext cx="1275722" cy="135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E31FD-15B2-A5B9-9672-EB0E3609954A}"/>
              </a:ext>
            </a:extLst>
          </p:cNvPr>
          <p:cNvSpPr txBox="1"/>
          <p:nvPr/>
        </p:nvSpPr>
        <p:spPr>
          <a:xfrm>
            <a:off x="3504371" y="1474290"/>
            <a:ext cx="25691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Image d'entrainement</a:t>
            </a:r>
            <a:endParaRPr lang="fr-FR"/>
          </a:p>
        </p:txBody>
      </p:sp>
      <p:pic>
        <p:nvPicPr>
          <p:cNvPr id="3" name="Image 2" descr="Une image contenant motif, tissu, art&#10;&#10;Description générée automatiquement">
            <a:extLst>
              <a:ext uri="{FF2B5EF4-FFF2-40B4-BE49-F238E27FC236}">
                <a16:creationId xmlns:a16="http://schemas.microsoft.com/office/drawing/2014/main" id="{15A44FD5-BC98-0EB3-BCAE-5EF0731E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38" y="4105805"/>
            <a:ext cx="1567393" cy="1577976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666CD75C-DBBE-B828-5BAC-AA1F64342662}"/>
              </a:ext>
            </a:extLst>
          </p:cNvPr>
          <p:cNvSpPr txBox="1"/>
          <p:nvPr/>
        </p:nvSpPr>
        <p:spPr>
          <a:xfrm>
            <a:off x="1953952" y="3608915"/>
            <a:ext cx="15408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10 itérations</a:t>
            </a:r>
            <a:endParaRPr lang="fr-FR"/>
          </a:p>
        </p:txBody>
      </p:sp>
      <p:pic>
        <p:nvPicPr>
          <p:cNvPr id="9" name="Image 8" descr="Une image contenant motif&#10;&#10;Description générée automatiquement">
            <a:extLst>
              <a:ext uri="{FF2B5EF4-FFF2-40B4-BE49-F238E27FC236}">
                <a16:creationId xmlns:a16="http://schemas.microsoft.com/office/drawing/2014/main" id="{63F03BB5-006D-10E6-3C8D-7016F4CF6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55" y="4116388"/>
            <a:ext cx="1556809" cy="1556809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69BC7575-7483-95D6-51C3-EDEA04D9720A}"/>
              </a:ext>
            </a:extLst>
          </p:cNvPr>
          <p:cNvSpPr txBox="1"/>
          <p:nvPr/>
        </p:nvSpPr>
        <p:spPr>
          <a:xfrm>
            <a:off x="4060036" y="3608914"/>
            <a:ext cx="14773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50 itérations</a:t>
            </a:r>
            <a:endParaRPr lang="fr-FR"/>
          </a:p>
        </p:txBody>
      </p:sp>
      <p:pic>
        <p:nvPicPr>
          <p:cNvPr id="14" name="Image 13" descr="Une image contenant motif, ligne, tuyau&#10;&#10;Description générée automatiquement">
            <a:extLst>
              <a:ext uri="{FF2B5EF4-FFF2-40B4-BE49-F238E27FC236}">
                <a16:creationId xmlns:a16="http://schemas.microsoft.com/office/drawing/2014/main" id="{24F183EF-080A-DB21-005E-CD13D842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71" y="4105805"/>
            <a:ext cx="1556809" cy="1577975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EE991839-6FD5-B553-DBED-8732FBCA6485}"/>
              </a:ext>
            </a:extLst>
          </p:cNvPr>
          <p:cNvSpPr txBox="1"/>
          <p:nvPr/>
        </p:nvSpPr>
        <p:spPr>
          <a:xfrm>
            <a:off x="6049702" y="3608913"/>
            <a:ext cx="16572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300 itérations</a:t>
            </a:r>
            <a:endParaRPr lang="fr-FR"/>
          </a:p>
        </p:txBody>
      </p:sp>
      <p:pic>
        <p:nvPicPr>
          <p:cNvPr id="16" name="Image 15" descr="Une image contenant motif, ligne, Symétrie&#10;&#10;Description générée automatiquement">
            <a:extLst>
              <a:ext uri="{FF2B5EF4-FFF2-40B4-BE49-F238E27FC236}">
                <a16:creationId xmlns:a16="http://schemas.microsoft.com/office/drawing/2014/main" id="{96A2740A-6884-A9E9-07BB-12C6616AE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471" y="4116388"/>
            <a:ext cx="1546225" cy="1546225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135B8932-7001-1A6B-FB00-451D05B43AFA}"/>
              </a:ext>
            </a:extLst>
          </p:cNvPr>
          <p:cNvSpPr txBox="1"/>
          <p:nvPr/>
        </p:nvSpPr>
        <p:spPr>
          <a:xfrm>
            <a:off x="8409785" y="3608912"/>
            <a:ext cx="17419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5000 itérations</a:t>
            </a:r>
            <a:endParaRPr lang="fr-FR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7B9EE7E4-0326-B04C-A6CA-9B5D956D50C7}"/>
              </a:ext>
            </a:extLst>
          </p:cNvPr>
          <p:cNvSpPr txBox="1"/>
          <p:nvPr/>
        </p:nvSpPr>
        <p:spPr>
          <a:xfrm>
            <a:off x="6361276" y="1588050"/>
            <a:ext cx="2261972" cy="1723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sz="1400"/>
              <a:t>Paramètres d'entrainement</a:t>
            </a:r>
            <a:endParaRPr lang="fr-FR" sz="1400"/>
          </a:p>
          <a:p>
            <a:endParaRPr lang="en-FR" sz="1400"/>
          </a:p>
          <a:p>
            <a:pPr marL="285750" indent="-285750">
              <a:buFont typeface="Arial"/>
              <a:buChar char="•"/>
            </a:pPr>
            <a:r>
              <a:rPr lang="en-FR" b="1" i="1" u="sng"/>
              <a:t>2000</a:t>
            </a:r>
            <a:r>
              <a:rPr lang="en-FR" b="1"/>
              <a:t> </a:t>
            </a:r>
            <a:r>
              <a:rPr lang="en-FR" sz="1400"/>
              <a:t>Steps</a:t>
            </a:r>
          </a:p>
          <a:p>
            <a:pPr marL="285750" indent="-285750">
              <a:buFont typeface="Arial"/>
              <a:buChar char="•"/>
            </a:pPr>
            <a:r>
              <a:rPr lang="en-FR" sz="1400"/>
              <a:t>Lr = 2e-4</a:t>
            </a:r>
          </a:p>
          <a:p>
            <a:pPr marL="285750" indent="-285750">
              <a:buFont typeface="Arial"/>
              <a:buChar char="•"/>
            </a:pPr>
            <a:r>
              <a:rPr lang="en-FR" sz="1400"/>
              <a:t>Pool size : 1024</a:t>
            </a:r>
          </a:p>
          <a:p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24075-8D6D-716F-8172-18AA06A2A802}"/>
              </a:ext>
            </a:extLst>
          </p:cNvPr>
          <p:cNvSpPr txBox="1"/>
          <p:nvPr/>
        </p:nvSpPr>
        <p:spPr>
          <a:xfrm>
            <a:off x="8409785" y="5781387"/>
            <a:ext cx="177221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/>
              <a:t>S</a:t>
            </a:r>
            <a:r>
              <a:rPr lang="en-FR" sz="1400"/>
              <a:t>table à long terme</a:t>
            </a:r>
          </a:p>
        </p:txBody>
      </p:sp>
    </p:spTree>
    <p:extLst>
      <p:ext uri="{BB962C8B-B14F-4D97-AF65-F5344CB8AC3E}">
        <p14:creationId xmlns:p14="http://schemas.microsoft.com/office/powerpoint/2010/main" val="43314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A3ED-A86E-0AB4-0D96-3A3F6EB3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RESULTAT</a:t>
            </a:r>
          </a:p>
        </p:txBody>
      </p:sp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C65F2233-5A8B-00CF-C433-08D8C9EFA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90" r="-1" b="14749"/>
          <a:stretch/>
        </p:blipFill>
        <p:spPr>
          <a:xfrm>
            <a:off x="976314" y="511092"/>
            <a:ext cx="10021524" cy="5835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FF0F5-8E8A-92EA-BE53-74BC8637E561}"/>
              </a:ext>
            </a:extLst>
          </p:cNvPr>
          <p:cNvSpPr txBox="1"/>
          <p:nvPr/>
        </p:nvSpPr>
        <p:spPr>
          <a:xfrm>
            <a:off x="2388259" y="894806"/>
            <a:ext cx="766789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FR" b="1"/>
              <a:t>III. RESULTAT</a:t>
            </a:r>
          </a:p>
        </p:txBody>
      </p:sp>
      <p:pic>
        <p:nvPicPr>
          <p:cNvPr id="6" name="Picture 5" descr="A close-up of a metal fence&#10;&#10;Description automatically generated">
            <a:extLst>
              <a:ext uri="{FF2B5EF4-FFF2-40B4-BE49-F238E27FC236}">
                <a16:creationId xmlns:a16="http://schemas.microsoft.com/office/drawing/2014/main" id="{A152210C-333A-C20D-CBF9-FC99D042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56" y="2011148"/>
            <a:ext cx="1275722" cy="135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E31FD-15B2-A5B9-9672-EB0E3609954A}"/>
              </a:ext>
            </a:extLst>
          </p:cNvPr>
          <p:cNvSpPr txBox="1"/>
          <p:nvPr/>
        </p:nvSpPr>
        <p:spPr>
          <a:xfrm>
            <a:off x="4000131" y="1468366"/>
            <a:ext cx="226197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 sz="1600"/>
              <a:t>Image d'entrainement</a:t>
            </a:r>
            <a:endParaRPr lang="fr-FR" sz="160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A4DEAA4-E9C4-FB9B-BD71-43F0C69DF6AF}"/>
              </a:ext>
            </a:extLst>
          </p:cNvPr>
          <p:cNvSpPr txBox="1"/>
          <p:nvPr/>
        </p:nvSpPr>
        <p:spPr>
          <a:xfrm>
            <a:off x="6574211" y="1705450"/>
            <a:ext cx="2261972" cy="1723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sz="1400"/>
              <a:t>Paramètres d'entrainement</a:t>
            </a:r>
            <a:endParaRPr lang="fr-FR" sz="1400"/>
          </a:p>
          <a:p>
            <a:endParaRPr lang="en-FR" sz="1400"/>
          </a:p>
          <a:p>
            <a:pPr marL="285750" indent="-285750">
              <a:buFont typeface="Arial"/>
              <a:buChar char="•"/>
            </a:pPr>
            <a:r>
              <a:rPr lang="en-FR" b="1" i="1" u="sng"/>
              <a:t>300</a:t>
            </a:r>
            <a:r>
              <a:rPr lang="en-FR" b="1"/>
              <a:t> </a:t>
            </a:r>
            <a:r>
              <a:rPr lang="en-FR" sz="1400"/>
              <a:t>Steps</a:t>
            </a:r>
          </a:p>
          <a:p>
            <a:pPr marL="285750" indent="-285750">
              <a:buFont typeface="Arial"/>
              <a:buChar char="•"/>
            </a:pPr>
            <a:r>
              <a:rPr lang="en-FR" sz="1400"/>
              <a:t>Lr = 2e-4</a:t>
            </a:r>
          </a:p>
          <a:p>
            <a:pPr marL="285750" indent="-285750">
              <a:buFont typeface="Arial"/>
              <a:buChar char="•"/>
            </a:pPr>
            <a:r>
              <a:rPr lang="en-FR" sz="1400"/>
              <a:t>Pool size : 1024</a:t>
            </a:r>
          </a:p>
          <a:p>
            <a:endParaRPr lang="en-FR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66CD75C-DBBE-B828-5BAC-AA1F64342662}"/>
              </a:ext>
            </a:extLst>
          </p:cNvPr>
          <p:cNvSpPr txBox="1"/>
          <p:nvPr/>
        </p:nvSpPr>
        <p:spPr>
          <a:xfrm>
            <a:off x="1953952" y="3608915"/>
            <a:ext cx="15408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10 itérations</a:t>
            </a:r>
            <a:endParaRPr lang="fr-FR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69BC7575-7483-95D6-51C3-EDEA04D9720A}"/>
              </a:ext>
            </a:extLst>
          </p:cNvPr>
          <p:cNvSpPr txBox="1"/>
          <p:nvPr/>
        </p:nvSpPr>
        <p:spPr>
          <a:xfrm>
            <a:off x="4060036" y="3608914"/>
            <a:ext cx="14773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50 itérations</a:t>
            </a:r>
            <a:endParaRPr lang="fr-FR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E991839-6FD5-B553-DBED-8732FBCA6485}"/>
              </a:ext>
            </a:extLst>
          </p:cNvPr>
          <p:cNvSpPr txBox="1"/>
          <p:nvPr/>
        </p:nvSpPr>
        <p:spPr>
          <a:xfrm>
            <a:off x="6049702" y="3608913"/>
            <a:ext cx="165729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300 itérations</a:t>
            </a:r>
            <a:endParaRPr lang="fr-FR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5B8932-7001-1A6B-FB00-451D05B43AFA}"/>
              </a:ext>
            </a:extLst>
          </p:cNvPr>
          <p:cNvSpPr txBox="1"/>
          <p:nvPr/>
        </p:nvSpPr>
        <p:spPr>
          <a:xfrm>
            <a:off x="8409785" y="3608912"/>
            <a:ext cx="174196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FR"/>
              <a:t>1000 itérations</a:t>
            </a:r>
            <a:endParaRPr lang="fr-FR"/>
          </a:p>
        </p:txBody>
      </p:sp>
      <p:pic>
        <p:nvPicPr>
          <p:cNvPr id="11" name="Image 10" descr="Une image contenant motif, Lilas, Caractère coloré, tissu&#10;&#10;Description générée automatiquement">
            <a:extLst>
              <a:ext uri="{FF2B5EF4-FFF2-40B4-BE49-F238E27FC236}">
                <a16:creationId xmlns:a16="http://schemas.microsoft.com/office/drawing/2014/main" id="{5CF447C6-0734-1CE7-53F7-2E39F1FE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05" y="4052888"/>
            <a:ext cx="1609725" cy="1609725"/>
          </a:xfrm>
          <a:prstGeom prst="rect">
            <a:avLst/>
          </a:prstGeom>
        </p:spPr>
      </p:pic>
      <p:pic>
        <p:nvPicPr>
          <p:cNvPr id="18" name="Image 17" descr="Une image contenant motif, tissu, art&#10;&#10;Description générée automatiquement">
            <a:extLst>
              <a:ext uri="{FF2B5EF4-FFF2-40B4-BE49-F238E27FC236}">
                <a16:creationId xmlns:a16="http://schemas.microsoft.com/office/drawing/2014/main" id="{94C4EC6D-9525-2F20-FF11-1B07B9E7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305" y="4021138"/>
            <a:ext cx="1747309" cy="1683809"/>
          </a:xfrm>
          <a:prstGeom prst="rect">
            <a:avLst/>
          </a:prstGeom>
        </p:spPr>
      </p:pic>
      <p:pic>
        <p:nvPicPr>
          <p:cNvPr id="19" name="Image 18" descr="Une image contenant motif, tissu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3B592C64-9535-7C4D-B888-DEF0EDC2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38" y="4021138"/>
            <a:ext cx="1652059" cy="1683809"/>
          </a:xfrm>
          <a:prstGeom prst="rect">
            <a:avLst/>
          </a:prstGeom>
        </p:spPr>
      </p:pic>
      <p:pic>
        <p:nvPicPr>
          <p:cNvPr id="20" name="Image 19" descr="Une image contenant Caractère coloré, capture d’écran, motif, Magenta&#10;&#10;Description générée automatiquement">
            <a:extLst>
              <a:ext uri="{FF2B5EF4-FFF2-40B4-BE49-F238E27FC236}">
                <a16:creationId xmlns:a16="http://schemas.microsoft.com/office/drawing/2014/main" id="{D74A2A01-4788-055F-9FFA-937C3E8F6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221" y="4052888"/>
            <a:ext cx="1641476" cy="16097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062CDE-3B33-2CE4-D6D6-FD6D970C7752}"/>
              </a:ext>
            </a:extLst>
          </p:cNvPr>
          <p:cNvSpPr txBox="1"/>
          <p:nvPr/>
        </p:nvSpPr>
        <p:spPr>
          <a:xfrm>
            <a:off x="8300850" y="5824694"/>
            <a:ext cx="1866217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/>
              <a:t>N</a:t>
            </a:r>
            <a:r>
              <a:rPr lang="en-FR" sz="1200"/>
              <a:t>on stable à long terme</a:t>
            </a:r>
          </a:p>
        </p:txBody>
      </p:sp>
    </p:spTree>
    <p:extLst>
      <p:ext uri="{BB962C8B-B14F-4D97-AF65-F5344CB8AC3E}">
        <p14:creationId xmlns:p14="http://schemas.microsoft.com/office/powerpoint/2010/main" val="404076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rble with brown and aqua colours">
            <a:extLst>
              <a:ext uri="{FF2B5EF4-FFF2-40B4-BE49-F238E27FC236}">
                <a16:creationId xmlns:a16="http://schemas.microsoft.com/office/drawing/2014/main" id="{14343579-F884-EEC8-8A7E-857F0293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0" r="-1" b="14749"/>
          <a:stretch/>
        </p:blipFill>
        <p:spPr>
          <a:xfrm>
            <a:off x="805447" y="342905"/>
            <a:ext cx="10593727" cy="6172190"/>
          </a:xfrm>
          <a:prstGeom prst="rect">
            <a:avLst/>
          </a:prstGeom>
        </p:spPr>
      </p:pic>
      <p:pic>
        <p:nvPicPr>
          <p:cNvPr id="6" name="Espace réservé du contenu 5" descr="Une image contenant peinture, croquis, dessin, art&#10;&#10;Description générée automatiquement">
            <a:extLst>
              <a:ext uri="{FF2B5EF4-FFF2-40B4-BE49-F238E27FC236}">
                <a16:creationId xmlns:a16="http://schemas.microsoft.com/office/drawing/2014/main" id="{AD26F944-572F-72EF-E9E3-E4FC69BE2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9200" y="1326360"/>
            <a:ext cx="8693602" cy="27690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D1416-7B68-BBD8-591C-966E7C510218}"/>
              </a:ext>
            </a:extLst>
          </p:cNvPr>
          <p:cNvSpPr txBox="1"/>
          <p:nvPr/>
        </p:nvSpPr>
        <p:spPr>
          <a:xfrm>
            <a:off x="4134540" y="723845"/>
            <a:ext cx="39165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FR" b="1"/>
              <a:t>III. TRANSFERT DE STYLE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6A14DC-1D5D-9322-6478-7E98AAF5E424}"/>
              </a:ext>
            </a:extLst>
          </p:cNvPr>
          <p:cNvSpPr txBox="1"/>
          <p:nvPr/>
        </p:nvSpPr>
        <p:spPr>
          <a:xfrm>
            <a:off x="3049678" y="4682348"/>
            <a:ext cx="61321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/>
              <a:t>Ajout de l'image de référence dans les channels </a:t>
            </a:r>
          </a:p>
          <a:p>
            <a:pPr marL="285750" indent="-285750">
              <a:buFont typeface="Calibri"/>
              <a:buChar char="-"/>
            </a:pPr>
            <a:r>
              <a:rPr lang="fr-FR"/>
              <a:t>Ajout de l'attache aux données dans la loss</a:t>
            </a:r>
          </a:p>
          <a:p>
            <a:pPr marL="285750" indent="-285750">
              <a:buFont typeface="Calibri"/>
              <a:buChar char="-"/>
            </a:pPr>
            <a:r>
              <a:rPr lang="fr-FR"/>
              <a:t>Reference en niveau de gris pour éviter les conflits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9A49B7-A506-4455-1376-7CCD8BF21C78}"/>
              </a:ext>
            </a:extLst>
          </p:cNvPr>
          <p:cNvSpPr txBox="1"/>
          <p:nvPr/>
        </p:nvSpPr>
        <p:spPr>
          <a:xfrm>
            <a:off x="2113766" y="4201438"/>
            <a:ext cx="2100719" cy="369332"/>
          </a:xfrm>
          <a:prstGeom prst="rect">
            <a:avLst/>
          </a:prstGeom>
          <a:solidFill>
            <a:srgbClr val="FFFFFF">
              <a:alpha val="57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texture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BB15FE-A4DE-AACD-C860-4A7F2E45630F}"/>
              </a:ext>
            </a:extLst>
          </p:cNvPr>
          <p:cNvSpPr txBox="1"/>
          <p:nvPr/>
        </p:nvSpPr>
        <p:spPr>
          <a:xfrm>
            <a:off x="5046943" y="4201438"/>
            <a:ext cx="2100719" cy="369332"/>
          </a:xfrm>
          <a:prstGeom prst="rect">
            <a:avLst/>
          </a:prstGeom>
          <a:solidFill>
            <a:srgbClr val="FFFFFF">
              <a:alpha val="57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référence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3F9A49B7-A506-4455-1376-7CCD8BF21C78}"/>
              </a:ext>
            </a:extLst>
          </p:cNvPr>
          <p:cNvSpPr txBox="1"/>
          <p:nvPr/>
        </p:nvSpPr>
        <p:spPr>
          <a:xfrm>
            <a:off x="8053191" y="4201438"/>
            <a:ext cx="2100719" cy="369332"/>
          </a:xfrm>
          <a:prstGeom prst="rect">
            <a:avLst/>
          </a:prstGeom>
          <a:solidFill>
            <a:srgbClr val="FFFFFF">
              <a:alpha val="57000"/>
            </a:srgb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sortie</a:t>
            </a:r>
          </a:p>
        </p:txBody>
      </p:sp>
    </p:spTree>
    <p:extLst>
      <p:ext uri="{BB962C8B-B14F-4D97-AF65-F5344CB8AC3E}">
        <p14:creationId xmlns:p14="http://schemas.microsoft.com/office/powerpoint/2010/main" val="4155837906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11</Slides>
  <Notes>4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EncaseVTI</vt:lpstr>
      <vt:lpstr>Synthèse de Texture par automate cellulaire</vt:lpstr>
      <vt:lpstr>SOMMAIRE</vt:lpstr>
      <vt:lpstr>Présentation PowerPoint</vt:lpstr>
      <vt:lpstr>Présentation PowerPoint</vt:lpstr>
      <vt:lpstr>Présentation PowerPoint</vt:lpstr>
      <vt:lpstr>Présentation PowerPoint</vt:lpstr>
      <vt:lpstr>RESULTAT</vt:lpstr>
      <vt:lpstr>RESULTAT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Synthèse de Texture par automate cellulaire</dc:title>
  <dc:creator>Romain Planchon</dc:creator>
  <cp:revision>10</cp:revision>
  <dcterms:created xsi:type="dcterms:W3CDTF">2024-04-23T15:03:48Z</dcterms:created>
  <dcterms:modified xsi:type="dcterms:W3CDTF">2024-06-12T12:56:17Z</dcterms:modified>
</cp:coreProperties>
</file>